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Palace Script MT" panose="030303020206070C0B05" pitchFamily="66" charset="0"/>
      <p:italic r:id="rId3"/>
    </p:embeddedFont>
    <p:embeddedFont>
      <p:font typeface="Phongphrai Bold" panose="020B0502040204020203" charset="-34"/>
      <p:regular r:id="rId4"/>
    </p:embeddedFont>
    <p:embeddedFont>
      <p:font typeface="Bai Jamjuree Bold" panose="020B0502040204020203" charset="-34"/>
      <p:regular r:id="rId5"/>
    </p:embeddedFont>
    <p:embeddedFont>
      <p:font typeface="Arapey Bold" panose="020B0604020202020204" charset="0"/>
      <p:regular r:id="rId6"/>
    </p:embeddedFont>
    <p:embeddedFont>
      <p:font typeface="Cordia New" panose="020B0304020202020204" pitchFamily="34" charset="-34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H SarabunIT๙" panose="020B0500040200020003" pitchFamily="34" charset="-34"/>
      <p:regular r:id="rId15"/>
      <p:bold r:id="rId16"/>
      <p:italic r:id="rId17"/>
      <p:boldItalic r:id="rId18"/>
    </p:embeddedFont>
    <p:embeddedFont>
      <p:font typeface="Prompt Bold" panose="020B0502040204020203" charset="-3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94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svg"/><Relationship Id="rId21" Type="http://schemas.openxmlformats.org/officeDocument/2006/relationships/image" Target="https://www.semayai.go.th/UserFiles/Image/logo-0001.png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4.svg"/><Relationship Id="rId10" Type="http://schemas.openxmlformats.org/officeDocument/2006/relationships/image" Target="../media/image8.png"/><Relationship Id="rId19" Type="http://schemas.openxmlformats.org/officeDocument/2006/relationships/image" Target="../media/image1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51364" y="579163"/>
            <a:ext cx="2304946" cy="2413178"/>
          </a:xfrm>
          <a:custGeom>
            <a:avLst/>
            <a:gdLst/>
            <a:ahLst/>
            <a:cxnLst/>
            <a:rect l="l" t="t" r="r" b="b"/>
            <a:pathLst>
              <a:path w="2304946" h="2413178">
                <a:moveTo>
                  <a:pt x="0" y="0"/>
                </a:moveTo>
                <a:lnTo>
                  <a:pt x="2304946" y="0"/>
                </a:lnTo>
                <a:lnTo>
                  <a:pt x="2304946" y="2413178"/>
                </a:lnTo>
                <a:lnTo>
                  <a:pt x="0" y="24131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100000" flipH="1">
            <a:off x="2261775" y="-1149344"/>
            <a:ext cx="1101570" cy="3545504"/>
          </a:xfrm>
          <a:custGeom>
            <a:avLst/>
            <a:gdLst/>
            <a:ahLst/>
            <a:cxnLst/>
            <a:rect l="l" t="t" r="r" b="b"/>
            <a:pathLst>
              <a:path w="1101570" h="3545504">
                <a:moveTo>
                  <a:pt x="1101569" y="0"/>
                </a:moveTo>
                <a:lnTo>
                  <a:pt x="0" y="0"/>
                </a:lnTo>
                <a:lnTo>
                  <a:pt x="0" y="3545504"/>
                </a:lnTo>
                <a:lnTo>
                  <a:pt x="1101569" y="3545504"/>
                </a:lnTo>
                <a:lnTo>
                  <a:pt x="1101569" y="0"/>
                </a:lnTo>
                <a:close/>
              </a:path>
            </a:pathLst>
          </a:custGeom>
          <a:blipFill>
            <a:blip r:embed="rId4"/>
            <a:stretch>
              <a:fillRect l="-58718" t="-24796" r="-244396" b="-449"/>
            </a:stretch>
          </a:blipFill>
        </p:spPr>
      </p:sp>
      <p:sp>
        <p:nvSpPr>
          <p:cNvPr id="4" name="Freeform 4"/>
          <p:cNvSpPr/>
          <p:nvPr/>
        </p:nvSpPr>
        <p:spPr>
          <a:xfrm rot="-8100000">
            <a:off x="698404" y="-876096"/>
            <a:ext cx="417677" cy="1671795"/>
          </a:xfrm>
          <a:custGeom>
            <a:avLst/>
            <a:gdLst/>
            <a:ahLst/>
            <a:cxnLst/>
            <a:rect l="l" t="t" r="r" b="b"/>
            <a:pathLst>
              <a:path w="417677" h="1671795">
                <a:moveTo>
                  <a:pt x="0" y="0"/>
                </a:moveTo>
                <a:lnTo>
                  <a:pt x="417677" y="0"/>
                </a:lnTo>
                <a:lnTo>
                  <a:pt x="417677" y="1671795"/>
                </a:lnTo>
                <a:lnTo>
                  <a:pt x="0" y="16717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 l="-11717" r="-431297" b="-35665"/>
            </a:stretch>
          </a:blipFill>
        </p:spPr>
      </p:sp>
      <p:sp>
        <p:nvSpPr>
          <p:cNvPr id="5" name="Freeform 5"/>
          <p:cNvSpPr/>
          <p:nvPr/>
        </p:nvSpPr>
        <p:spPr>
          <a:xfrm rot="-8100000">
            <a:off x="562844" y="3877352"/>
            <a:ext cx="447477" cy="4625872"/>
          </a:xfrm>
          <a:custGeom>
            <a:avLst/>
            <a:gdLst/>
            <a:ahLst/>
            <a:cxnLst/>
            <a:rect l="l" t="t" r="r" b="b"/>
            <a:pathLst>
              <a:path w="447477" h="4625872">
                <a:moveTo>
                  <a:pt x="0" y="0"/>
                </a:moveTo>
                <a:lnTo>
                  <a:pt x="447477" y="0"/>
                </a:lnTo>
                <a:lnTo>
                  <a:pt x="447477" y="4625872"/>
                </a:lnTo>
                <a:lnTo>
                  <a:pt x="0" y="4625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-67494" r="-866273"/>
            </a:stretch>
          </a:blipFill>
        </p:spPr>
      </p:sp>
      <p:sp>
        <p:nvSpPr>
          <p:cNvPr id="6" name="Freeform 6"/>
          <p:cNvSpPr/>
          <p:nvPr/>
        </p:nvSpPr>
        <p:spPr>
          <a:xfrm rot="-8100000">
            <a:off x="-852930" y="2283190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0"/>
                </a:moveTo>
                <a:lnTo>
                  <a:pt x="447477" y="0"/>
                </a:lnTo>
                <a:lnTo>
                  <a:pt x="447477" y="3698137"/>
                </a:lnTo>
                <a:lnTo>
                  <a:pt x="0" y="3698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-43930" r="-682511"/>
            </a:stretch>
          </a:blipFill>
        </p:spPr>
      </p:sp>
      <p:sp>
        <p:nvSpPr>
          <p:cNvPr id="7" name="Freeform 7"/>
          <p:cNvSpPr/>
          <p:nvPr/>
        </p:nvSpPr>
        <p:spPr>
          <a:xfrm rot="-8100000" flipV="1">
            <a:off x="38847" y="5587171"/>
            <a:ext cx="1246101" cy="2515025"/>
          </a:xfrm>
          <a:custGeom>
            <a:avLst/>
            <a:gdLst/>
            <a:ahLst/>
            <a:cxnLst/>
            <a:rect l="l" t="t" r="r" b="b"/>
            <a:pathLst>
              <a:path w="1246101" h="2515025">
                <a:moveTo>
                  <a:pt x="0" y="2515025"/>
                </a:moveTo>
                <a:lnTo>
                  <a:pt x="1246101" y="2515025"/>
                </a:lnTo>
                <a:lnTo>
                  <a:pt x="1246101" y="0"/>
                </a:lnTo>
                <a:lnTo>
                  <a:pt x="0" y="0"/>
                </a:lnTo>
                <a:lnTo>
                  <a:pt x="0" y="2515025"/>
                </a:lnTo>
                <a:close/>
              </a:path>
            </a:pathLst>
          </a:custGeom>
          <a:blipFill>
            <a:blip r:embed="rId4">
              <a:alphaModFix amt="61000"/>
            </a:blip>
            <a:stretch>
              <a:fillRect t="-99728" r="-303115"/>
            </a:stretch>
          </a:blipFill>
        </p:spPr>
      </p:sp>
      <p:sp>
        <p:nvSpPr>
          <p:cNvPr id="8" name="Freeform 8"/>
          <p:cNvSpPr/>
          <p:nvPr/>
        </p:nvSpPr>
        <p:spPr>
          <a:xfrm rot="-8100000" flipV="1">
            <a:off x="884866" y="5219853"/>
            <a:ext cx="1246101" cy="5023226"/>
          </a:xfrm>
          <a:custGeom>
            <a:avLst/>
            <a:gdLst/>
            <a:ahLst/>
            <a:cxnLst/>
            <a:rect l="l" t="t" r="r" b="b"/>
            <a:pathLst>
              <a:path w="1246101" h="5023226">
                <a:moveTo>
                  <a:pt x="0" y="5023227"/>
                </a:moveTo>
                <a:lnTo>
                  <a:pt x="1246102" y="5023227"/>
                </a:lnTo>
                <a:lnTo>
                  <a:pt x="1246102" y="0"/>
                </a:lnTo>
                <a:lnTo>
                  <a:pt x="0" y="0"/>
                </a:lnTo>
                <a:lnTo>
                  <a:pt x="0" y="5023227"/>
                </a:lnTo>
                <a:close/>
              </a:path>
            </a:pathLst>
          </a:custGeom>
          <a:blipFill>
            <a:blip r:embed="rId4"/>
            <a:stretch>
              <a:fillRect r="-303115"/>
            </a:stretch>
          </a:blipFill>
        </p:spPr>
      </p:sp>
      <p:sp>
        <p:nvSpPr>
          <p:cNvPr id="9" name="Freeform 9"/>
          <p:cNvSpPr/>
          <p:nvPr/>
        </p:nvSpPr>
        <p:spPr>
          <a:xfrm rot="-8100000" flipV="1">
            <a:off x="-932363" y="2979679"/>
            <a:ext cx="447477" cy="3698137"/>
          </a:xfrm>
          <a:custGeom>
            <a:avLst/>
            <a:gdLst/>
            <a:ahLst/>
            <a:cxnLst/>
            <a:rect l="l" t="t" r="r" b="b"/>
            <a:pathLst>
              <a:path w="447477" h="3698137">
                <a:moveTo>
                  <a:pt x="0" y="3698137"/>
                </a:moveTo>
                <a:lnTo>
                  <a:pt x="447476" y="3698137"/>
                </a:lnTo>
                <a:lnTo>
                  <a:pt x="447476" y="0"/>
                </a:lnTo>
                <a:lnTo>
                  <a:pt x="0" y="0"/>
                </a:lnTo>
                <a:lnTo>
                  <a:pt x="0" y="3698137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-43930" r="-682511"/>
            </a:stretch>
          </a:blipFill>
        </p:spPr>
      </p:sp>
      <p:sp>
        <p:nvSpPr>
          <p:cNvPr id="10" name="Freeform 10"/>
          <p:cNvSpPr/>
          <p:nvPr/>
        </p:nvSpPr>
        <p:spPr>
          <a:xfrm rot="-8100000" flipV="1">
            <a:off x="177736" y="2946917"/>
            <a:ext cx="1246101" cy="4050365"/>
          </a:xfrm>
          <a:custGeom>
            <a:avLst/>
            <a:gdLst/>
            <a:ahLst/>
            <a:cxnLst/>
            <a:rect l="l" t="t" r="r" b="b"/>
            <a:pathLst>
              <a:path w="1246101" h="4050365">
                <a:moveTo>
                  <a:pt x="0" y="4050365"/>
                </a:moveTo>
                <a:lnTo>
                  <a:pt x="1246102" y="4050365"/>
                </a:lnTo>
                <a:lnTo>
                  <a:pt x="1246102" y="0"/>
                </a:lnTo>
                <a:lnTo>
                  <a:pt x="0" y="0"/>
                </a:lnTo>
                <a:lnTo>
                  <a:pt x="0" y="4050365"/>
                </a:lnTo>
                <a:close/>
              </a:path>
            </a:pathLst>
          </a:custGeom>
          <a:blipFill>
            <a:blip r:embed="rId4"/>
            <a:stretch>
              <a:fillRect t="-40402" r="-372460" b="-4951"/>
            </a:stretch>
          </a:blipFill>
        </p:spPr>
      </p:sp>
      <p:sp>
        <p:nvSpPr>
          <p:cNvPr id="11" name="Freeform 11"/>
          <p:cNvSpPr/>
          <p:nvPr/>
        </p:nvSpPr>
        <p:spPr>
          <a:xfrm rot="-8100000">
            <a:off x="1606485" y="-1028693"/>
            <a:ext cx="1101570" cy="1567296"/>
          </a:xfrm>
          <a:custGeom>
            <a:avLst/>
            <a:gdLst/>
            <a:ahLst/>
            <a:cxnLst/>
            <a:rect l="l" t="t" r="r" b="b"/>
            <a:pathLst>
              <a:path w="1101570" h="1567296">
                <a:moveTo>
                  <a:pt x="0" y="0"/>
                </a:moveTo>
                <a:lnTo>
                  <a:pt x="1101569" y="0"/>
                </a:lnTo>
                <a:lnTo>
                  <a:pt x="1101569" y="1567296"/>
                </a:lnTo>
                <a:lnTo>
                  <a:pt x="0" y="1567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237" t="-298005" r="-446038"/>
            </a:stretch>
          </a:blipFill>
        </p:spPr>
      </p:sp>
      <p:sp>
        <p:nvSpPr>
          <p:cNvPr id="12" name="Freeform 12"/>
          <p:cNvSpPr/>
          <p:nvPr/>
        </p:nvSpPr>
        <p:spPr>
          <a:xfrm rot="2801206" flipV="1">
            <a:off x="1829983" y="-899077"/>
            <a:ext cx="417677" cy="1732999"/>
          </a:xfrm>
          <a:custGeom>
            <a:avLst/>
            <a:gdLst/>
            <a:ahLst/>
            <a:cxnLst/>
            <a:rect l="l" t="t" r="r" b="b"/>
            <a:pathLst>
              <a:path w="417677" h="1732999">
                <a:moveTo>
                  <a:pt x="0" y="1732999"/>
                </a:moveTo>
                <a:lnTo>
                  <a:pt x="417677" y="1732999"/>
                </a:lnTo>
                <a:lnTo>
                  <a:pt x="417677" y="0"/>
                </a:lnTo>
                <a:lnTo>
                  <a:pt x="0" y="0"/>
                </a:lnTo>
                <a:lnTo>
                  <a:pt x="0" y="1732999"/>
                </a:lnTo>
                <a:close/>
              </a:path>
            </a:pathLst>
          </a:custGeom>
          <a:blipFill>
            <a:blip r:embed="rId6">
              <a:alphaModFix amt="59000"/>
            </a:blip>
            <a:stretch>
              <a:fillRect l="-13976" r="-448917" b="-35665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-977078" y="370265"/>
            <a:ext cx="6987397" cy="607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78"/>
              </a:lnSpc>
            </a:pPr>
            <a:r>
              <a:rPr lang="en-US" sz="24307" dirty="0">
                <a:solidFill>
                  <a:srgbClr val="121312"/>
                </a:solidFill>
                <a:latin typeface="Arapey Bold"/>
              </a:rPr>
              <a:t>  </a:t>
            </a:r>
            <a:r>
              <a:rPr lang="en-US" sz="24307" dirty="0">
                <a:solidFill>
                  <a:srgbClr val="F91C1C"/>
                </a:solidFill>
                <a:latin typeface="Arapey Bold"/>
              </a:rPr>
              <a:t>N</a:t>
            </a:r>
            <a:r>
              <a:rPr lang="en-US" sz="24307" dirty="0">
                <a:solidFill>
                  <a:srgbClr val="121312"/>
                </a:solidFill>
                <a:latin typeface="Arapey Bold"/>
              </a:rPr>
              <a:t> </a:t>
            </a:r>
          </a:p>
          <a:p>
            <a:pPr algn="ctr">
              <a:lnSpc>
                <a:spcPts val="12133"/>
              </a:lnSpc>
            </a:pPr>
            <a:r>
              <a:rPr lang="en-US" sz="12508" dirty="0">
                <a:solidFill>
                  <a:srgbClr val="121312"/>
                </a:solidFill>
                <a:latin typeface="Arapey Bold"/>
              </a:rPr>
              <a:t>Gift </a:t>
            </a:r>
          </a:p>
          <a:p>
            <a:pPr algn="ctr">
              <a:lnSpc>
                <a:spcPts val="12133"/>
              </a:lnSpc>
            </a:pPr>
            <a:r>
              <a:rPr lang="en-US" sz="12508" dirty="0">
                <a:solidFill>
                  <a:srgbClr val="121312"/>
                </a:solidFill>
                <a:latin typeface="Arapey Bold"/>
              </a:rPr>
              <a:t>Policy</a:t>
            </a:r>
          </a:p>
        </p:txBody>
      </p:sp>
      <p:sp>
        <p:nvSpPr>
          <p:cNvPr id="14" name="Freeform 14"/>
          <p:cNvSpPr/>
          <p:nvPr/>
        </p:nvSpPr>
        <p:spPr>
          <a:xfrm>
            <a:off x="2844900" y="943822"/>
            <a:ext cx="1610648" cy="1479783"/>
          </a:xfrm>
          <a:custGeom>
            <a:avLst/>
            <a:gdLst/>
            <a:ahLst/>
            <a:cxnLst/>
            <a:rect l="l" t="t" r="r" b="b"/>
            <a:pathLst>
              <a:path w="1610648" h="1479783">
                <a:moveTo>
                  <a:pt x="0" y="0"/>
                </a:moveTo>
                <a:lnTo>
                  <a:pt x="1610648" y="0"/>
                </a:lnTo>
                <a:lnTo>
                  <a:pt x="1610648" y="1479783"/>
                </a:lnTo>
                <a:lnTo>
                  <a:pt x="0" y="14797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461751" y="520992"/>
            <a:ext cx="2304946" cy="2413178"/>
          </a:xfrm>
          <a:custGeom>
            <a:avLst/>
            <a:gdLst/>
            <a:ahLst/>
            <a:cxnLst/>
            <a:rect l="l" t="t" r="r" b="b"/>
            <a:pathLst>
              <a:path w="2304946" h="2413178">
                <a:moveTo>
                  <a:pt x="0" y="0"/>
                </a:moveTo>
                <a:lnTo>
                  <a:pt x="2304946" y="0"/>
                </a:lnTo>
                <a:lnTo>
                  <a:pt x="2304946" y="2413179"/>
                </a:lnTo>
                <a:lnTo>
                  <a:pt x="0" y="2413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100000">
            <a:off x="6358152" y="4798927"/>
            <a:ext cx="6843564" cy="6048000"/>
          </a:xfrm>
          <a:custGeom>
            <a:avLst/>
            <a:gdLst/>
            <a:ahLst/>
            <a:cxnLst/>
            <a:rect l="l" t="t" r="r" b="b"/>
            <a:pathLst>
              <a:path w="6843564" h="6048000">
                <a:moveTo>
                  <a:pt x="0" y="0"/>
                </a:moveTo>
                <a:lnTo>
                  <a:pt x="6843565" y="0"/>
                </a:lnTo>
                <a:lnTo>
                  <a:pt x="6843565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000"/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00000">
            <a:off x="7326122" y="-3273744"/>
            <a:ext cx="6843564" cy="6048000"/>
          </a:xfrm>
          <a:custGeom>
            <a:avLst/>
            <a:gdLst/>
            <a:ahLst/>
            <a:cxnLst/>
            <a:rect l="l" t="t" r="r" b="b"/>
            <a:pathLst>
              <a:path w="6843564" h="6048000">
                <a:moveTo>
                  <a:pt x="0" y="0"/>
                </a:moveTo>
                <a:lnTo>
                  <a:pt x="6843564" y="0"/>
                </a:lnTo>
                <a:lnTo>
                  <a:pt x="6843564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3000"/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175592" y="6585561"/>
            <a:ext cx="1124423" cy="632488"/>
          </a:xfrm>
          <a:custGeom>
            <a:avLst/>
            <a:gdLst/>
            <a:ahLst/>
            <a:cxnLst/>
            <a:rect l="l" t="t" r="r" b="b"/>
            <a:pathLst>
              <a:path w="1124423" h="632488">
                <a:moveTo>
                  <a:pt x="0" y="0"/>
                </a:moveTo>
                <a:lnTo>
                  <a:pt x="1124424" y="0"/>
                </a:lnTo>
                <a:lnTo>
                  <a:pt x="1124424" y="632488"/>
                </a:lnTo>
                <a:lnTo>
                  <a:pt x="0" y="6324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32731" y="6604990"/>
            <a:ext cx="1186517" cy="444944"/>
          </a:xfrm>
          <a:custGeom>
            <a:avLst/>
            <a:gdLst/>
            <a:ahLst/>
            <a:cxnLst/>
            <a:rect l="l" t="t" r="r" b="b"/>
            <a:pathLst>
              <a:path w="1186517" h="444944">
                <a:moveTo>
                  <a:pt x="0" y="0"/>
                </a:moveTo>
                <a:lnTo>
                  <a:pt x="1186518" y="0"/>
                </a:lnTo>
                <a:lnTo>
                  <a:pt x="1186518" y="444944"/>
                </a:lnTo>
                <a:lnTo>
                  <a:pt x="0" y="4449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82099" y="6422820"/>
            <a:ext cx="648060" cy="64806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-223" r="-223"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4419548" y="3330417"/>
            <a:ext cx="6024021" cy="1664936"/>
          </a:xfrm>
          <a:custGeom>
            <a:avLst/>
            <a:gdLst/>
            <a:ahLst/>
            <a:cxnLst/>
            <a:rect l="l" t="t" r="r" b="b"/>
            <a:pathLst>
              <a:path w="6024021" h="1664936">
                <a:moveTo>
                  <a:pt x="0" y="0"/>
                </a:moveTo>
                <a:lnTo>
                  <a:pt x="6024021" y="0"/>
                </a:lnTo>
                <a:lnTo>
                  <a:pt x="6024021" y="1664936"/>
                </a:lnTo>
                <a:lnTo>
                  <a:pt x="0" y="16649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0"/>
            </a:blip>
            <a:stretch>
              <a:fillRect t="-1106" b="-1106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274000" y="53376"/>
            <a:ext cx="1487678" cy="1732376"/>
          </a:xfrm>
          <a:custGeom>
            <a:avLst/>
            <a:gdLst/>
            <a:ahLst/>
            <a:cxnLst/>
            <a:rect l="l" t="t" r="r" b="b"/>
            <a:pathLst>
              <a:path w="1487678" h="1732376">
                <a:moveTo>
                  <a:pt x="0" y="0"/>
                </a:moveTo>
                <a:lnTo>
                  <a:pt x="1487678" y="0"/>
                </a:lnTo>
                <a:lnTo>
                  <a:pt x="1487678" y="1732376"/>
                </a:lnTo>
                <a:lnTo>
                  <a:pt x="0" y="17323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826317" y="5940824"/>
            <a:ext cx="6479299" cy="1790643"/>
          </a:xfrm>
          <a:custGeom>
            <a:avLst/>
            <a:gdLst/>
            <a:ahLst/>
            <a:cxnLst/>
            <a:rect l="l" t="t" r="r" b="b"/>
            <a:pathLst>
              <a:path w="6479299" h="1790643">
                <a:moveTo>
                  <a:pt x="0" y="0"/>
                </a:moveTo>
                <a:lnTo>
                  <a:pt x="6479299" y="0"/>
                </a:lnTo>
                <a:lnTo>
                  <a:pt x="6479299" y="1790643"/>
                </a:lnTo>
                <a:lnTo>
                  <a:pt x="0" y="17906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702759" y="5908679"/>
            <a:ext cx="4841102" cy="1706488"/>
          </a:xfrm>
          <a:custGeom>
            <a:avLst/>
            <a:gdLst/>
            <a:ahLst/>
            <a:cxnLst/>
            <a:rect l="l" t="t" r="r" b="b"/>
            <a:pathLst>
              <a:path w="4841102" h="1706488">
                <a:moveTo>
                  <a:pt x="0" y="0"/>
                </a:moveTo>
                <a:lnTo>
                  <a:pt x="4841102" y="0"/>
                </a:lnTo>
                <a:lnTo>
                  <a:pt x="4841102" y="1706488"/>
                </a:lnTo>
                <a:lnTo>
                  <a:pt x="0" y="17064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4286038" y="3231086"/>
            <a:ext cx="6201741" cy="1802345"/>
            <a:chOff x="0" y="0"/>
            <a:chExt cx="2222564" cy="64592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22564" cy="645920"/>
            </a:xfrm>
            <a:custGeom>
              <a:avLst/>
              <a:gdLst/>
              <a:ahLst/>
              <a:cxnLst/>
              <a:rect l="l" t="t" r="r" b="b"/>
              <a:pathLst>
                <a:path w="2222564" h="645920">
                  <a:moveTo>
                    <a:pt x="0" y="0"/>
                  </a:moveTo>
                  <a:lnTo>
                    <a:pt x="2222564" y="0"/>
                  </a:lnTo>
                  <a:lnTo>
                    <a:pt x="2222564" y="645920"/>
                  </a:lnTo>
                  <a:lnTo>
                    <a:pt x="0" y="6459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222564" cy="684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45052" y="7145810"/>
            <a:ext cx="4366368" cy="351315"/>
            <a:chOff x="0" y="0"/>
            <a:chExt cx="1602642" cy="12894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02642" cy="128947"/>
            </a:xfrm>
            <a:custGeom>
              <a:avLst/>
              <a:gdLst/>
              <a:ahLst/>
              <a:cxnLst/>
              <a:rect l="l" t="t" r="r" b="b"/>
              <a:pathLst>
                <a:path w="1602642" h="128947">
                  <a:moveTo>
                    <a:pt x="64474" y="0"/>
                  </a:moveTo>
                  <a:lnTo>
                    <a:pt x="1538168" y="0"/>
                  </a:lnTo>
                  <a:cubicBezTo>
                    <a:pt x="1555268" y="0"/>
                    <a:pt x="1571667" y="6793"/>
                    <a:pt x="1583758" y="18884"/>
                  </a:cubicBezTo>
                  <a:cubicBezTo>
                    <a:pt x="1595849" y="30975"/>
                    <a:pt x="1602642" y="47374"/>
                    <a:pt x="1602642" y="64474"/>
                  </a:cubicBezTo>
                  <a:lnTo>
                    <a:pt x="1602642" y="64474"/>
                  </a:lnTo>
                  <a:cubicBezTo>
                    <a:pt x="1602642" y="81573"/>
                    <a:pt x="1595849" y="97972"/>
                    <a:pt x="1583758" y="110064"/>
                  </a:cubicBezTo>
                  <a:cubicBezTo>
                    <a:pt x="1571667" y="122155"/>
                    <a:pt x="1555268" y="128947"/>
                    <a:pt x="1538168" y="128947"/>
                  </a:cubicBezTo>
                  <a:lnTo>
                    <a:pt x="64474" y="128947"/>
                  </a:lnTo>
                  <a:cubicBezTo>
                    <a:pt x="47374" y="128947"/>
                    <a:pt x="30975" y="122155"/>
                    <a:pt x="18884" y="110064"/>
                  </a:cubicBezTo>
                  <a:cubicBezTo>
                    <a:pt x="6793" y="97972"/>
                    <a:pt x="0" y="81573"/>
                    <a:pt x="0" y="64474"/>
                  </a:cubicBezTo>
                  <a:lnTo>
                    <a:pt x="0" y="64474"/>
                  </a:lnTo>
                  <a:cubicBezTo>
                    <a:pt x="0" y="47374"/>
                    <a:pt x="6793" y="30975"/>
                    <a:pt x="18884" y="18884"/>
                  </a:cubicBezTo>
                  <a:cubicBezTo>
                    <a:pt x="30975" y="6793"/>
                    <a:pt x="47374" y="0"/>
                    <a:pt x="64474" y="0"/>
                  </a:cubicBez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47625"/>
              <a:ext cx="1602642" cy="81322"/>
            </a:xfrm>
            <a:prstGeom prst="rect">
              <a:avLst/>
            </a:prstGeom>
          </p:spPr>
          <p:txBody>
            <a:bodyPr lIns="40764" tIns="40764" rIns="40764" bIns="40764" rtlCol="0" anchor="ctr"/>
            <a:lstStyle/>
            <a:p>
              <a:pPr algn="ctr">
                <a:lnSpc>
                  <a:spcPts val="2808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 rot="-5400000">
            <a:off x="4325102" y="3265070"/>
            <a:ext cx="1062417" cy="1062417"/>
          </a:xfrm>
          <a:custGeom>
            <a:avLst/>
            <a:gdLst/>
            <a:ahLst/>
            <a:cxnLst/>
            <a:rect l="l" t="t" r="r" b="b"/>
            <a:pathLst>
              <a:path w="1062417" h="1062417">
                <a:moveTo>
                  <a:pt x="0" y="0"/>
                </a:moveTo>
                <a:lnTo>
                  <a:pt x="1062417" y="0"/>
                </a:lnTo>
                <a:lnTo>
                  <a:pt x="1062417" y="1062417"/>
                </a:lnTo>
                <a:lnTo>
                  <a:pt x="0" y="10624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4455548" y="3488261"/>
            <a:ext cx="5871820" cy="127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2"/>
              </a:lnSpc>
            </a:pPr>
            <a:r>
              <a:rPr lang="en-US" sz="1772" dirty="0">
                <a:solidFill>
                  <a:srgbClr val="000000"/>
                </a:solidFill>
                <a:latin typeface="Prompt Bold"/>
                <a:cs typeface="Prompt Bold"/>
              </a:rPr>
              <a:t>"</a:t>
            </a:r>
            <a:r>
              <a:rPr lang="en-US" sz="1772" dirty="0" err="1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ผู้บริหารและเจ้าหน้าที่รัฐทุกคนใน</a:t>
            </a:r>
            <a:r>
              <a:rPr lang="en-US" sz="1772" dirty="0" err="1" smtClean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สังกัด</a:t>
            </a:r>
            <a:r>
              <a:rPr lang="th-TH" sz="1772" dirty="0" smtClean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องค์การบริหารส่วนตำบลเสมาใหญ่ </a:t>
            </a:r>
            <a:r>
              <a:rPr lang="en-US" sz="1800" b="1" dirty="0" smtClean="0">
                <a:solidFill>
                  <a:srgbClr val="FF0000"/>
                </a:solidFill>
                <a:latin typeface="Palace Script MT" panose="030303020206070C0B05" pitchFamily="66" charset="0"/>
              </a:rPr>
              <a:t> </a:t>
            </a:r>
            <a:r>
              <a:rPr lang="en-US" sz="1772" dirty="0" err="1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พร้อมใจปฏิบัติหน้าที่อย่างเป็นธรรม</a:t>
            </a:r>
            <a:r>
              <a:rPr lang="en-US" sz="1772" dirty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 โปร่งใสตรวจสอบ</a:t>
            </a:r>
            <a:r>
              <a:rPr lang="en-US" sz="1772" dirty="0" smtClean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ได้และ</a:t>
            </a:r>
            <a:r>
              <a:rPr lang="en-US" sz="1772" dirty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ดำรงตนเป็นแบบอย่างที่ดีไม่รับของขวัญของ</a:t>
            </a:r>
            <a:r>
              <a:rPr lang="en-US" sz="1772" dirty="0" smtClean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กำนัลและ</a:t>
            </a:r>
            <a:r>
              <a:rPr lang="en-US" sz="1772" dirty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ไม่เรียกรับผลประโยชน์ทุกชนิดจากการปฏิบัติหน้าที่"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314546" y="1974064"/>
            <a:ext cx="6229314" cy="59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2"/>
              </a:lnSpc>
            </a:pPr>
            <a:r>
              <a:rPr lang="en-US" sz="4478" spc="237" dirty="0" err="1">
                <a:solidFill>
                  <a:srgbClr val="000000"/>
                </a:solidFill>
                <a:cs typeface="Bai Jamjuree Bold"/>
              </a:rPr>
              <a:t>ประกาศเจตนารมณ์</a:t>
            </a:r>
            <a:endParaRPr lang="en-US" sz="4478" spc="237" dirty="0">
              <a:solidFill>
                <a:srgbClr val="000000"/>
              </a:solidFill>
              <a:cs typeface="Bai Jamjuree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113428" y="2519481"/>
            <a:ext cx="72234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เรื่อง “สุจริต โปร่งใส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อบต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.เสมา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ใหญ่ ใสสะอาด 2568” และ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งดรับ งดให้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th-TH" sz="24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ของขวัญ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ของกำนัลทุกชนิดจากการปฏิบัติหน้าที่ (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No Gift Policy)</a:t>
            </a:r>
            <a:endParaRPr lang="en-US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82099" y="7156908"/>
            <a:ext cx="4492272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</a:pPr>
            <a:r>
              <a:rPr lang="th-TH" dirty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องค์การบริหารส่วนตำบลเสมาใหญ่</a:t>
            </a:r>
            <a:endParaRPr lang="en-US" sz="1688" dirty="0">
              <a:solidFill>
                <a:srgbClr val="000000"/>
              </a:solidFill>
              <a:cs typeface="Virtual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163989" y="-49509"/>
            <a:ext cx="2177612" cy="112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2"/>
              </a:lnSpc>
              <a:spcBef>
                <a:spcPct val="0"/>
              </a:spcBef>
            </a:pPr>
            <a:r>
              <a:rPr lang="en-US" sz="5280">
                <a:solidFill>
                  <a:srgbClr val="1F1A17"/>
                </a:solidFill>
                <a:cs typeface="Phongphrai Bold"/>
              </a:rPr>
              <a:t>งดรับ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59611" y="678561"/>
            <a:ext cx="2056402" cy="106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0"/>
              </a:lnSpc>
              <a:spcBef>
                <a:spcPct val="0"/>
              </a:spcBef>
            </a:pPr>
            <a:r>
              <a:rPr lang="en-US" sz="4986">
                <a:solidFill>
                  <a:srgbClr val="121312"/>
                </a:solidFill>
                <a:cs typeface="Phongphrai Bold"/>
              </a:rPr>
              <a:t>งดให้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702759" y="5194006"/>
            <a:ext cx="455095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1"/>
              </a:lnSpc>
            </a:pPr>
            <a:r>
              <a:rPr lang="en-US" sz="1800" b="1" dirty="0">
                <a:solidFill>
                  <a:srgbClr val="FF0000"/>
                </a:solidFill>
                <a:latin typeface="Phongphrai Bold"/>
              </a:rPr>
              <a:t> </a:t>
            </a:r>
            <a:endParaRPr lang="th-TH" sz="1800" b="1" dirty="0" smtClean="0">
              <a:solidFill>
                <a:srgbClr val="FF0000"/>
              </a:solidFill>
              <a:latin typeface="Phongphrai Bold"/>
            </a:endParaRPr>
          </a:p>
          <a:p>
            <a:pPr algn="ctr">
              <a:lnSpc>
                <a:spcPts val="2021"/>
              </a:lnSpc>
            </a:pPr>
            <a:endParaRPr lang="th-TH" b="1" dirty="0">
              <a:solidFill>
                <a:srgbClr val="FF0000"/>
              </a:solidFill>
              <a:latin typeface="Phongphrai Bold"/>
              <a:cs typeface="Prompt Bold"/>
            </a:endParaRPr>
          </a:p>
          <a:p>
            <a:pPr algn="ctr">
              <a:lnSpc>
                <a:spcPts val="2021"/>
              </a:lnSpc>
            </a:pPr>
            <a:r>
              <a:rPr lang="th-TH" dirty="0" smtClean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นายอุ</a:t>
            </a:r>
            <a:r>
              <a:rPr lang="th-TH" dirty="0" err="1" smtClean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เทน</a:t>
            </a:r>
            <a:r>
              <a:rPr lang="th-TH" dirty="0" smtClean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   ศรีนอก</a:t>
            </a:r>
          </a:p>
          <a:p>
            <a:pPr algn="ctr">
              <a:lnSpc>
                <a:spcPts val="2021"/>
              </a:lnSpc>
            </a:pPr>
            <a:r>
              <a:rPr lang="th-TH" dirty="0" smtClean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นายกองค์การ</a:t>
            </a:r>
            <a:r>
              <a:rPr lang="th-TH" dirty="0">
                <a:solidFill>
                  <a:srgbClr val="000000"/>
                </a:solidFill>
                <a:latin typeface="Palace Script MT" panose="030303020206070C0B05" pitchFamily="66" charset="0"/>
                <a:cs typeface="Prompt Bold"/>
              </a:rPr>
              <a:t>บริหารส่วนตำบลเสมาใหญ่</a:t>
            </a:r>
            <a:endParaRPr lang="en-US" sz="1800" b="1" dirty="0">
              <a:solidFill>
                <a:srgbClr val="FF0000"/>
              </a:solidFill>
              <a:latin typeface="Phongphrai Bold"/>
            </a:endParaRPr>
          </a:p>
        </p:txBody>
      </p:sp>
      <p:sp>
        <p:nvSpPr>
          <p:cNvPr id="41" name="Freeform 41"/>
          <p:cNvSpPr/>
          <p:nvPr/>
        </p:nvSpPr>
        <p:spPr>
          <a:xfrm rot="5400000">
            <a:off x="9381153" y="3932936"/>
            <a:ext cx="1062417" cy="1062417"/>
          </a:xfrm>
          <a:custGeom>
            <a:avLst/>
            <a:gdLst/>
            <a:ahLst/>
            <a:cxnLst/>
            <a:rect l="l" t="t" r="r" b="b"/>
            <a:pathLst>
              <a:path w="1062417" h="1062417">
                <a:moveTo>
                  <a:pt x="0" y="0"/>
                </a:moveTo>
                <a:lnTo>
                  <a:pt x="1062416" y="0"/>
                </a:lnTo>
                <a:lnTo>
                  <a:pt x="1062416" y="1062417"/>
                </a:lnTo>
                <a:lnTo>
                  <a:pt x="0" y="10624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4" name="วงรี 43">
            <a:extLst>
              <a:ext uri="{FF2B5EF4-FFF2-40B4-BE49-F238E27FC236}">
                <a16:creationId xmlns="" xmlns:a16="http://schemas.microsoft.com/office/drawing/2014/main" id="{9038C6E9-9F9A-4611-A73C-FEF9C165DAB8}"/>
              </a:ext>
            </a:extLst>
          </p:cNvPr>
          <p:cNvSpPr/>
          <p:nvPr/>
        </p:nvSpPr>
        <p:spPr>
          <a:xfrm>
            <a:off x="8961243" y="218522"/>
            <a:ext cx="1643257" cy="13994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ตราสัญลักษณ์หน่วยงาน</a:t>
            </a:r>
          </a:p>
        </p:txBody>
      </p:sp>
      <p:pic>
        <p:nvPicPr>
          <p:cNvPr id="46" name="Picture 2" descr="https://www.semayai.go.th/UserFiles/Image/logo-0001.png"/>
          <p:cNvPicPr/>
          <p:nvPr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-69850"/>
            <a:ext cx="2133600" cy="19431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3" name="รูปภาพ 4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30" y="4845050"/>
            <a:ext cx="1241770" cy="1772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114</Words>
  <Application>Microsoft Office PowerPoint</Application>
  <PresentationFormat>กำหนดเอง</PresentationFormat>
  <Paragraphs>15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2" baseType="lpstr">
      <vt:lpstr>Palace Script MT</vt:lpstr>
      <vt:lpstr>Phongphrai Bold</vt:lpstr>
      <vt:lpstr>Virtual</vt:lpstr>
      <vt:lpstr>Bai Jamjuree Bold</vt:lpstr>
      <vt:lpstr>Arapey Bold</vt:lpstr>
      <vt:lpstr>Cordia New</vt:lpstr>
      <vt:lpstr>Calibri</vt:lpstr>
      <vt:lpstr>TH SarabunIT๙</vt:lpstr>
      <vt:lpstr>Prompt Bold</vt:lpstr>
      <vt:lpstr>Arial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Gold Dynamic Award Certificate</dc:title>
  <dc:creator>Lenovo</dc:creator>
  <cp:lastModifiedBy>Windows User</cp:lastModifiedBy>
  <cp:revision>5</cp:revision>
  <dcterms:created xsi:type="dcterms:W3CDTF">2006-08-16T00:00:00Z</dcterms:created>
  <dcterms:modified xsi:type="dcterms:W3CDTF">2025-01-09T07:17:28Z</dcterms:modified>
  <dc:identifier>DAFuZC71mS0</dc:identifier>
</cp:coreProperties>
</file>